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73" r:id="rId6"/>
    <p:sldId id="283" r:id="rId7"/>
    <p:sldId id="276" r:id="rId8"/>
    <p:sldId id="275" r:id="rId9"/>
    <p:sldId id="287" r:id="rId10"/>
    <p:sldId id="288" r:id="rId11"/>
    <p:sldId id="278" r:id="rId12"/>
    <p:sldId id="284" r:id="rId13"/>
    <p:sldId id="289" r:id="rId14"/>
    <p:sldId id="290" r:id="rId15"/>
    <p:sldId id="285" r:id="rId16"/>
    <p:sldId id="286"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0" d="100"/>
          <a:sy n="90" d="100"/>
        </p:scale>
        <p:origin x="90" y="-58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04/05/2018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smtClean="0">
                <a:solidFill>
                  <a:schemeClr val="tx1"/>
                </a:solidFill>
              </a:rPr>
              <a:t>Washoe County Board of Adjustment</a:t>
            </a:r>
          </a:p>
          <a:p>
            <a:pPr>
              <a:spcBef>
                <a:spcPts val="0"/>
              </a:spcBef>
            </a:pPr>
            <a:r>
              <a:rPr lang="en-US" sz="2400" b="1" dirty="0" smtClean="0">
                <a:solidFill>
                  <a:schemeClr val="tx1"/>
                </a:solidFill>
              </a:rPr>
              <a:t>April 5, 2018</a:t>
            </a:r>
          </a:p>
        </p:txBody>
      </p:sp>
      <p:sp>
        <p:nvSpPr>
          <p:cNvPr id="4" name="Title 3"/>
          <p:cNvSpPr>
            <a:spLocks noGrp="1"/>
          </p:cNvSpPr>
          <p:nvPr>
            <p:ph type="ctrTitle"/>
          </p:nvPr>
        </p:nvSpPr>
        <p:spPr>
          <a:xfrm>
            <a:off x="152400" y="1066800"/>
            <a:ext cx="8839200" cy="811530"/>
          </a:xfrm>
        </p:spPr>
        <p:txBody>
          <a:bodyPr/>
          <a:lstStyle/>
          <a:p>
            <a:r>
              <a:rPr lang="en-US" sz="3600" dirty="0">
                <a:solidFill>
                  <a:schemeClr val="tx1"/>
                </a:solidFill>
              </a:rPr>
              <a:t>WADMIN18-0003 </a:t>
            </a:r>
            <a:r>
              <a:rPr lang="en-US" sz="3600" dirty="0" smtClean="0">
                <a:solidFill>
                  <a:schemeClr val="tx1"/>
                </a:solidFill>
              </a:rPr>
              <a:t>Cold </a:t>
            </a:r>
            <a:r>
              <a:rPr lang="en-US" sz="3600" dirty="0">
                <a:solidFill>
                  <a:schemeClr val="tx1"/>
                </a:solidFill>
              </a:rPr>
              <a:t>Springs Valley </a:t>
            </a:r>
            <a:r>
              <a:rPr lang="en-US" sz="3600" dirty="0" smtClean="0">
                <a:solidFill>
                  <a:schemeClr val="tx1"/>
                </a:solidFill>
              </a:rPr>
              <a:t>Church</a:t>
            </a:r>
            <a:endParaRPr lang="en-US" sz="36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79917"/>
            <a:ext cx="6705600" cy="314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610600" cy="4038601"/>
          </a:xfrm>
        </p:spPr>
        <p:txBody>
          <a:bodyPr>
            <a:noAutofit/>
          </a:bodyPr>
          <a:lstStyle/>
          <a:p>
            <a:r>
              <a:rPr lang="en-US" sz="2800" dirty="0" smtClean="0"/>
              <a:t>The </a:t>
            </a:r>
            <a:r>
              <a:rPr lang="en-US" sz="2800" dirty="0"/>
              <a:t>proposed construction of this project will require submittal of a Water Project pursuant to NAC 445A, and must be submitted directly to WCHD for review and approval prior to any approval of building plans.</a:t>
            </a:r>
          </a:p>
          <a:p>
            <a:r>
              <a:rPr lang="en-US" sz="2800" dirty="0" smtClean="0"/>
              <a:t>The </a:t>
            </a:r>
            <a:r>
              <a:rPr lang="en-US" sz="2800" dirty="0"/>
              <a:t>Water Project must be submitted by Great Basin Water Company to ensure review and concurrence with all proposed infrastructure and additional water demand requirements.</a:t>
            </a:r>
          </a:p>
          <a:p>
            <a:r>
              <a:rPr lang="en-US" sz="2800" dirty="0" smtClean="0"/>
              <a:t>This </a:t>
            </a:r>
            <a:r>
              <a:rPr lang="en-US" sz="2800" dirty="0"/>
              <a:t>facility is required to be serviced by municipal water and sewer.</a:t>
            </a:r>
          </a:p>
        </p:txBody>
      </p:sp>
      <p:sp>
        <p:nvSpPr>
          <p:cNvPr id="3" name="Title 2"/>
          <p:cNvSpPr>
            <a:spLocks noGrp="1"/>
          </p:cNvSpPr>
          <p:nvPr>
            <p:ph type="title"/>
          </p:nvPr>
        </p:nvSpPr>
        <p:spPr>
          <a:xfrm>
            <a:off x="1219200" y="76200"/>
            <a:ext cx="6934200" cy="792162"/>
          </a:xfrm>
        </p:spPr>
        <p:txBody>
          <a:bodyPr/>
          <a:lstStyle/>
          <a:p>
            <a:r>
              <a:rPr lang="en-US" dirty="0" smtClean="0"/>
              <a:t>Health Conditions</a:t>
            </a:r>
            <a:endParaRPr lang="en-US" dirty="0"/>
          </a:p>
        </p:txBody>
      </p:sp>
    </p:spTree>
    <p:extLst>
      <p:ext uri="{BB962C8B-B14F-4D97-AF65-F5344CB8AC3E}">
        <p14:creationId xmlns:p14="http://schemas.microsoft.com/office/powerpoint/2010/main" val="208243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315200" cy="914400"/>
          </a:xfrm>
        </p:spPr>
        <p:txBody>
          <a:bodyPr/>
          <a:lstStyle/>
          <a:p>
            <a:r>
              <a:rPr lang="en-US" dirty="0" smtClean="0"/>
              <a:t>Administrative Permit Findings</a:t>
            </a:r>
            <a:endParaRPr lang="en-US" dirty="0"/>
          </a:p>
        </p:txBody>
      </p:sp>
      <p:sp>
        <p:nvSpPr>
          <p:cNvPr id="4" name="Content Placeholder 3"/>
          <p:cNvSpPr>
            <a:spLocks noGrp="1"/>
          </p:cNvSpPr>
          <p:nvPr>
            <p:ph idx="1"/>
          </p:nvPr>
        </p:nvSpPr>
        <p:spPr>
          <a:xfrm>
            <a:off x="457200" y="1219200"/>
            <a:ext cx="8229600" cy="4648200"/>
          </a:xfrm>
        </p:spPr>
        <p:txBody>
          <a:bodyPr>
            <a:noAutofit/>
          </a:bodyPr>
          <a:lstStyle/>
          <a:p>
            <a:pPr marL="0" lvl="0" indent="0" hangingPunct="0">
              <a:buNone/>
            </a:pPr>
            <a:r>
              <a:rPr lang="en-US" dirty="0" smtClean="0"/>
              <a:t>Findings and evaluation can be found on page 12 of the staff report.</a:t>
            </a:r>
          </a:p>
          <a:p>
            <a:pPr marL="0" lvl="0" indent="0" hangingPunct="0">
              <a:buNone/>
            </a:pPr>
            <a:endParaRPr lang="en-US" dirty="0"/>
          </a:p>
          <a:p>
            <a:pPr marL="0" lvl="0" indent="0" hangingPunct="0">
              <a:buNone/>
            </a:pPr>
            <a:r>
              <a:rPr lang="en-US" dirty="0" smtClean="0"/>
              <a:t>Staff believes that all findings can be made and recommends approval with conditions, including the three additional conditions provided by the Health District.</a:t>
            </a:r>
            <a:endParaRPr lang="en-US" dirty="0"/>
          </a:p>
        </p:txBody>
      </p:sp>
    </p:spTree>
    <p:extLst>
      <p:ext uri="{BB962C8B-B14F-4D97-AF65-F5344CB8AC3E}">
        <p14:creationId xmlns:p14="http://schemas.microsoft.com/office/powerpoint/2010/main" val="379900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76200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228600" y="990600"/>
            <a:ext cx="8458200" cy="4953000"/>
          </a:xfrm>
        </p:spPr>
        <p:txBody>
          <a:bodyPr>
            <a:normAutofit lnSpcReduction="10000"/>
          </a:bodyPr>
          <a:lstStyle/>
          <a:p>
            <a:pPr marL="0" indent="0" algn="just">
              <a:buNone/>
            </a:pPr>
            <a:r>
              <a:rPr lang="en-US" dirty="0"/>
              <a:t>I move that, after giving reasoned consideration to the information contained in the staff report and information received during the public hearing, the Board of Adjustment approve Administrative Permit Case Number WADMIN18-0003 for Cold Springs Valley </a:t>
            </a:r>
            <a:r>
              <a:rPr lang="en-US" dirty="0" smtClean="0"/>
              <a:t>Church, </a:t>
            </a:r>
            <a:r>
              <a:rPr lang="en-US" dirty="0" smtClean="0">
                <a:effectLst>
                  <a:glow rad="228600">
                    <a:srgbClr val="FFFF00"/>
                  </a:glow>
                </a:effectLst>
              </a:rPr>
              <a:t>with the conditions listed in </a:t>
            </a:r>
            <a:r>
              <a:rPr lang="en-US" dirty="0">
                <a:effectLst>
                  <a:glow rad="228600">
                    <a:srgbClr val="FFFF00"/>
                  </a:glow>
                </a:effectLst>
              </a:rPr>
              <a:t>the staff report and the </a:t>
            </a:r>
            <a:r>
              <a:rPr lang="en-US" dirty="0" smtClean="0">
                <a:effectLst>
                  <a:glow rad="228600">
                    <a:srgbClr val="FFFF00"/>
                  </a:glow>
                </a:effectLst>
              </a:rPr>
              <a:t>three </a:t>
            </a:r>
            <a:r>
              <a:rPr lang="en-US" dirty="0">
                <a:effectLst>
                  <a:glow rad="228600">
                    <a:srgbClr val="FFFF00"/>
                  </a:glow>
                </a:effectLst>
              </a:rPr>
              <a:t>additional conditions provided by the Health District</a:t>
            </a:r>
            <a:r>
              <a:rPr lang="en-US" dirty="0"/>
              <a:t>, having made all four findings in accordance with Washoe County Development Code </a:t>
            </a:r>
            <a:r>
              <a:rPr lang="en-US"/>
              <a:t>Section </a:t>
            </a:r>
            <a:r>
              <a:rPr lang="en-US" smtClean="0"/>
              <a:t>110.808.25.</a:t>
            </a:r>
            <a:endParaRPr lang="en-US" dirty="0"/>
          </a:p>
        </p:txBody>
      </p:sp>
    </p:spTree>
    <p:extLst>
      <p:ext uri="{BB962C8B-B14F-4D97-AF65-F5344CB8AC3E}">
        <p14:creationId xmlns:p14="http://schemas.microsoft.com/office/powerpoint/2010/main" val="385569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792162"/>
          </a:xfrm>
        </p:spPr>
        <p:txBody>
          <a:bodyPr/>
          <a:lstStyle/>
          <a:p>
            <a:pPr algn="r"/>
            <a:r>
              <a:rPr lang="en-US" dirty="0" smtClean="0"/>
              <a:t>Location</a:t>
            </a:r>
            <a:endParaRPr lang="en-US" dirty="0"/>
          </a:p>
        </p:txBody>
      </p:sp>
      <p:sp>
        <p:nvSpPr>
          <p:cNvPr id="4" name="Content Placeholder 3"/>
          <p:cNvSpPr>
            <a:spLocks noGrp="1"/>
          </p:cNvSpPr>
          <p:nvPr>
            <p:ph idx="1"/>
          </p:nvPr>
        </p:nvSpPr>
        <p:spPr>
          <a:xfrm>
            <a:off x="457200" y="1219200"/>
            <a:ext cx="8229600" cy="4038601"/>
          </a:xfrm>
        </p:spPr>
        <p:txBody>
          <a:bodyPr>
            <a:normAutofit/>
          </a:bodyPr>
          <a:lstStyle/>
          <a:p>
            <a:endParaRPr lang="en-US" dirty="0" smtClean="0"/>
          </a:p>
          <a:p>
            <a:pPr marL="0" indent="0">
              <a:buNone/>
            </a:pP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200" y="76199"/>
            <a:ext cx="5105400" cy="661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2600" y="1219200"/>
            <a:ext cx="3200400" cy="3416320"/>
          </a:xfrm>
          <a:prstGeom prst="rect">
            <a:avLst/>
          </a:prstGeom>
          <a:noFill/>
        </p:spPr>
        <p:txBody>
          <a:bodyPr wrap="square" rtlCol="0">
            <a:spAutoFit/>
          </a:bodyPr>
          <a:lstStyle/>
          <a:p>
            <a:r>
              <a:rPr lang="en-US" sz="5400" dirty="0" smtClean="0"/>
              <a:t>3375 White Lake Parkway</a:t>
            </a:r>
            <a:endParaRPr lang="en-US" sz="5400" dirty="0"/>
          </a:p>
        </p:txBody>
      </p:sp>
    </p:spTree>
    <p:extLst>
      <p:ext uri="{BB962C8B-B14F-4D97-AF65-F5344CB8AC3E}">
        <p14:creationId xmlns:p14="http://schemas.microsoft.com/office/powerpoint/2010/main" val="11085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6248400" cy="792162"/>
          </a:xfrm>
        </p:spPr>
        <p:txBody>
          <a:bodyPr/>
          <a:lstStyle/>
          <a:p>
            <a:r>
              <a:rPr lang="en-US" dirty="0" smtClean="0"/>
              <a:t>Overview</a:t>
            </a:r>
            <a:endParaRPr lang="en-US" dirty="0"/>
          </a:p>
        </p:txBody>
      </p:sp>
      <p:sp>
        <p:nvSpPr>
          <p:cNvPr id="4" name="TextBox 3"/>
          <p:cNvSpPr txBox="1"/>
          <p:nvPr/>
        </p:nvSpPr>
        <p:spPr>
          <a:xfrm>
            <a:off x="228600" y="1143000"/>
            <a:ext cx="8686800" cy="4401205"/>
          </a:xfrm>
          <a:prstGeom prst="rect">
            <a:avLst/>
          </a:prstGeom>
          <a:noFill/>
        </p:spPr>
        <p:txBody>
          <a:bodyPr wrap="square" rtlCol="0">
            <a:spAutoFit/>
          </a:bodyPr>
          <a:lstStyle/>
          <a:p>
            <a:pPr marL="285750" indent="-285750">
              <a:buFont typeface="Arial" panose="020B0604020202020204" pitchFamily="34" charset="0"/>
              <a:buChar char="•"/>
            </a:pPr>
            <a:r>
              <a:rPr lang="en-US" sz="4000" dirty="0"/>
              <a:t>Religious Assembly Use </a:t>
            </a:r>
            <a:r>
              <a:rPr lang="en-US" sz="4000" dirty="0" smtClean="0"/>
              <a:t>Type</a:t>
            </a:r>
          </a:p>
          <a:p>
            <a:pPr marL="285750" indent="-285750">
              <a:buFont typeface="Arial" panose="020B0604020202020204" pitchFamily="34" charset="0"/>
              <a:buChar char="•"/>
            </a:pPr>
            <a:r>
              <a:rPr lang="en-US" sz="4000" dirty="0"/>
              <a:t>8,400 square feet in </a:t>
            </a:r>
            <a:r>
              <a:rPr lang="en-US" sz="4000" dirty="0" smtClean="0"/>
              <a:t>size</a:t>
            </a:r>
          </a:p>
          <a:p>
            <a:pPr marL="285750" indent="-285750">
              <a:buFont typeface="Arial" panose="020B0604020202020204" pitchFamily="34" charset="0"/>
              <a:buChar char="•"/>
            </a:pPr>
            <a:r>
              <a:rPr lang="en-US" sz="4000" dirty="0"/>
              <a:t>North side of White Lake </a:t>
            </a:r>
            <a:r>
              <a:rPr lang="en-US" sz="4000" dirty="0" smtClean="0"/>
              <a:t>Parkway</a:t>
            </a:r>
          </a:p>
          <a:p>
            <a:pPr marL="285750" indent="-285750">
              <a:buFont typeface="Arial" panose="020B0604020202020204" pitchFamily="34" charset="0"/>
              <a:buChar char="•"/>
            </a:pPr>
            <a:r>
              <a:rPr lang="en-US" sz="4000" dirty="0" smtClean="0"/>
              <a:t>Location and dimensions of the proposed building meet all Development Code requirements</a:t>
            </a:r>
          </a:p>
          <a:p>
            <a:pPr marL="285750" indent="-285750">
              <a:buFont typeface="Arial" panose="020B0604020202020204" pitchFamily="34" charset="0"/>
              <a:buChar char="•"/>
            </a:pPr>
            <a:r>
              <a:rPr lang="en-US" sz="4000" dirty="0" smtClean="0"/>
              <a:t>Administrative Permit required</a:t>
            </a:r>
            <a:endParaRPr lang="en-US" sz="4000" dirty="0"/>
          </a:p>
        </p:txBody>
      </p:sp>
    </p:spTree>
    <p:extLst>
      <p:ext uri="{BB962C8B-B14F-4D97-AF65-F5344CB8AC3E}">
        <p14:creationId xmlns:p14="http://schemas.microsoft.com/office/powerpoint/2010/main" val="194969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467600" cy="792162"/>
          </a:xfrm>
        </p:spPr>
        <p:txBody>
          <a:bodyPr/>
          <a:lstStyle/>
          <a:p>
            <a:r>
              <a:rPr lang="en-US" dirty="0" smtClean="0"/>
              <a:t>Building Elevations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05724" y="-1960564"/>
            <a:ext cx="3011487" cy="868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569"/>
          <a:stretch/>
        </p:blipFill>
        <p:spPr bwMode="auto">
          <a:xfrm rot="16200000">
            <a:off x="4448630" y="2288600"/>
            <a:ext cx="2796680" cy="620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28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8001000" cy="792162"/>
          </a:xfrm>
        </p:spPr>
        <p:txBody>
          <a:bodyPr/>
          <a:lstStyle/>
          <a:p>
            <a:pPr algn="l"/>
            <a:r>
              <a:rPr lang="en-US" dirty="0" smtClean="0"/>
              <a:t>Site Plan</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2" r="4132"/>
          <a:stretch/>
        </p:blipFill>
        <p:spPr bwMode="auto">
          <a:xfrm>
            <a:off x="3200401" y="117894"/>
            <a:ext cx="5867400" cy="635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29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96200" cy="792162"/>
          </a:xfrm>
        </p:spPr>
        <p:txBody>
          <a:bodyPr/>
          <a:lstStyle/>
          <a:p>
            <a:r>
              <a:rPr lang="en-US" dirty="0" smtClean="0"/>
              <a:t>Overhead Photo</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165" r="1793" b="-1"/>
          <a:stretch/>
        </p:blipFill>
        <p:spPr bwMode="auto">
          <a:xfrm>
            <a:off x="-1" y="0"/>
            <a:ext cx="9209309" cy="684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05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Public Notice and CAB</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267200" cy="552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8200" y="1066800"/>
            <a:ext cx="4343400" cy="4801314"/>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32 Parcels noticed at 500 foot radius</a:t>
            </a:r>
          </a:p>
          <a:p>
            <a:pPr marL="285750" indent="-285750">
              <a:buFont typeface="Arial" panose="020B0604020202020204" pitchFamily="34" charset="0"/>
              <a:buChar char="•"/>
            </a:pPr>
            <a:r>
              <a:rPr lang="en-US" sz="3200" dirty="0" smtClean="0"/>
              <a:t>NVCAB on 3/12/2018 forwarded comments without recommendation:</a:t>
            </a:r>
          </a:p>
          <a:p>
            <a:pPr marL="742950" lvl="1" indent="-285750">
              <a:buFont typeface="Arial" panose="020B0604020202020204" pitchFamily="34" charset="0"/>
              <a:buChar char="•"/>
            </a:pPr>
            <a:r>
              <a:rPr lang="en-US" sz="3200" dirty="0" smtClean="0"/>
              <a:t>Height</a:t>
            </a:r>
          </a:p>
          <a:p>
            <a:pPr marL="742950" lvl="1" indent="-285750">
              <a:buFont typeface="Arial" panose="020B0604020202020204" pitchFamily="34" charset="0"/>
              <a:buChar char="•"/>
            </a:pPr>
            <a:r>
              <a:rPr lang="en-US" sz="3200" dirty="0" smtClean="0"/>
              <a:t>Location</a:t>
            </a:r>
          </a:p>
          <a:p>
            <a:pPr marL="742950" lvl="1" indent="-285750">
              <a:buFont typeface="Arial" panose="020B0604020202020204" pitchFamily="34" charset="0"/>
              <a:buChar char="•"/>
            </a:pPr>
            <a:r>
              <a:rPr lang="en-US" sz="3200" dirty="0" smtClean="0"/>
              <a:t>Colors</a:t>
            </a:r>
          </a:p>
          <a:p>
            <a:pPr lvl="1"/>
            <a:endParaRPr lang="en-US" dirty="0" smtClean="0"/>
          </a:p>
        </p:txBody>
      </p:sp>
    </p:spTree>
    <p:extLst>
      <p:ext uri="{BB962C8B-B14F-4D97-AF65-F5344CB8AC3E}">
        <p14:creationId xmlns:p14="http://schemas.microsoft.com/office/powerpoint/2010/main" val="340672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Commenting Agencies</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dirty="0" smtClean="0"/>
              <a:t>Washoe County Community Service</a:t>
            </a:r>
          </a:p>
          <a:p>
            <a:pPr lvl="1"/>
            <a:r>
              <a:rPr lang="en-US" dirty="0" smtClean="0"/>
              <a:t>Planning and Building Division</a:t>
            </a:r>
          </a:p>
          <a:p>
            <a:pPr lvl="1"/>
            <a:r>
              <a:rPr lang="en-US" dirty="0" smtClean="0"/>
              <a:t>Engineering and Capital Projects</a:t>
            </a:r>
          </a:p>
          <a:p>
            <a:pPr marL="396875" lvl="1" indent="-396875">
              <a:buFont typeface="Wingdings" panose="05000000000000000000" pitchFamily="2" charset="2"/>
              <a:buChar char="§"/>
            </a:pPr>
            <a:r>
              <a:rPr lang="en-US" b="1" dirty="0"/>
              <a:t>Washoe County </a:t>
            </a:r>
            <a:r>
              <a:rPr lang="en-US" b="1" dirty="0" smtClean="0"/>
              <a:t>Health District</a:t>
            </a:r>
            <a:endParaRPr lang="en-US" b="1" dirty="0"/>
          </a:p>
          <a:p>
            <a:pPr lvl="1"/>
            <a:endParaRPr lang="en-US" b="1" dirty="0"/>
          </a:p>
        </p:txBody>
      </p:sp>
    </p:spTree>
    <p:extLst>
      <p:ext uri="{BB962C8B-B14F-4D97-AF65-F5344CB8AC3E}">
        <p14:creationId xmlns:p14="http://schemas.microsoft.com/office/powerpoint/2010/main" val="208388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000" y="76200"/>
            <a:ext cx="5638800" cy="673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059135"/>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a94d8b85-37e1-4d17-8d55-8b7d207932bb"/>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schemas.microsoft.com/sharepoint/v3/fields"/>
    <ds:schemaRef ds:uri="CEA9126C-A9B1-4F4A-855C-DD0F845697D2"/>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1980</TotalTime>
  <Words>292</Words>
  <Application>Microsoft Office PowerPoint</Application>
  <PresentationFormat>On-screen Show (4:3)</PresentationFormat>
  <Paragraphs>36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PowerPoint_Template_2015</vt:lpstr>
      <vt:lpstr>WADMIN18-0003 Cold Springs Valley Church</vt:lpstr>
      <vt:lpstr>Location</vt:lpstr>
      <vt:lpstr>Overview</vt:lpstr>
      <vt:lpstr>Building Elevations</vt:lpstr>
      <vt:lpstr>Site Plan</vt:lpstr>
      <vt:lpstr>Overhead Photo</vt:lpstr>
      <vt:lpstr>Public Notice and CAB</vt:lpstr>
      <vt:lpstr>Commenting Agencies</vt:lpstr>
      <vt:lpstr>PowerPoint Presentation</vt:lpstr>
      <vt:lpstr>Health Conditions</vt:lpstr>
      <vt:lpstr>Administrative Permit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Trevor</cp:lastModifiedBy>
  <cp:revision>67</cp:revision>
  <cp:lastPrinted>2014-10-07T22:54:33Z</cp:lastPrinted>
  <dcterms:created xsi:type="dcterms:W3CDTF">2015-09-25T21:46:02Z</dcterms:created>
  <dcterms:modified xsi:type="dcterms:W3CDTF">2018-04-05T19:50:56Z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